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55" r:id="rId2"/>
  </p:sldMasterIdLst>
  <p:notesMasterIdLst>
    <p:notesMasterId r:id="rId10"/>
  </p:notesMasterIdLst>
  <p:handoutMasterIdLst>
    <p:handoutMasterId r:id="rId11"/>
  </p:handoutMasterIdLst>
  <p:sldIdLst>
    <p:sldId id="300" r:id="rId3"/>
    <p:sldId id="443" r:id="rId4"/>
    <p:sldId id="296" r:id="rId5"/>
    <p:sldId id="446" r:id="rId6"/>
    <p:sldId id="447" r:id="rId7"/>
    <p:sldId id="449" r:id="rId8"/>
    <p:sldId id="452" r:id="rId9"/>
  </p:sldIdLst>
  <p:sldSz cx="9144000" cy="6858000" type="screen4x3"/>
  <p:notesSz cx="6867525" cy="99933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CC9900"/>
    <a:srgbClr val="FB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90957"/>
  </p:normalViewPr>
  <p:slideViewPr>
    <p:cSldViewPr>
      <p:cViewPr varScale="1">
        <p:scale>
          <a:sx n="102" d="100"/>
          <a:sy n="102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E03416A4-1C4D-44F2-9F54-6CDEC3A7FED9}" type="datetimeFigureOut">
              <a:rPr lang="sl-SI" smtClean="0"/>
              <a:t>21. 10. 2024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19661C3C-3C35-4709-A0EB-141C776B7A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15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008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53" y="4746824"/>
            <a:ext cx="5494020" cy="4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1913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008" y="9491913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7706E6F-ED46-4EEA-B98D-3B259C6330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615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43F14-4D78-4E4C-8386-76D608B9499D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8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CFB3F-0BE6-46B3-A766-F7D1AD26CA5A}" type="slidenum">
              <a:rPr lang="en-US" smtClean="0">
                <a:ea typeface="ＭＳ Ｐゴシック"/>
                <a:cs typeface="Arial" pitchFamily="34" charset="0"/>
              </a:rPr>
              <a:pPr/>
              <a:t>3</a:t>
            </a:fld>
            <a:endParaRPr lang="en-US"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8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CFB3F-0BE6-46B3-A766-F7D1AD26CA5A}" type="slidenum">
              <a:rPr lang="en-US" smtClean="0">
                <a:ea typeface="ＭＳ Ｐゴシック"/>
                <a:cs typeface="Arial" pitchFamily="34" charset="0"/>
              </a:rPr>
              <a:pPr/>
              <a:t>4</a:t>
            </a:fld>
            <a:endParaRPr lang="en-US"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6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8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CFB3F-0BE6-46B3-A766-F7D1AD26CA5A}" type="slidenum">
              <a:rPr lang="en-US" smtClean="0">
                <a:ea typeface="ＭＳ Ｐゴシック"/>
                <a:cs typeface="Arial" pitchFamily="34" charset="0"/>
              </a:rPr>
              <a:pPr/>
              <a:t>5</a:t>
            </a:fld>
            <a:endParaRPr lang="en-US"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06E6F-ED46-4EEA-B98D-3B259C633051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21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dlaga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2971800"/>
            <a:ext cx="7924800" cy="3124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336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2484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00" y="188913"/>
            <a:ext cx="1971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dlaga2.jpg">
            <a:extLst>
              <a:ext uri="{FF2B5EF4-FFF2-40B4-BE49-F238E27FC236}">
                <a16:creationId xmlns:a16="http://schemas.microsoft.com/office/drawing/2014/main" id="{BE92EE76-B653-2DB4-0146-5F4FC518F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2971800"/>
            <a:ext cx="7924800" cy="3124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70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9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83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6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08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13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2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6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255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937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336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2484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0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099" name="Picture 2" descr="podlaga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5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C5EF3B3-04B3-4CE2-16FA-1E286590B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pic>
        <p:nvPicPr>
          <p:cNvPr id="1027" name="Picture 2" descr="podlaga1.jpg">
            <a:extLst>
              <a:ext uri="{FF2B5EF4-FFF2-40B4-BE49-F238E27FC236}">
                <a16:creationId xmlns:a16="http://schemas.microsoft.com/office/drawing/2014/main" id="{3A622CE5-803C-2F35-DA6A-165BFDB959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ps.si/nasveti-in-vodniki?kategorija=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://www.vemvec.si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B7E2-C0F6-9E48-D97F-6915C80B6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36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Vloga in aktivnosti Zveze potrošnikov na področju ozaveščanja potrošnikov glede spletnih prevar</a:t>
            </a:r>
            <a:br>
              <a:rPr lang="en-US" sz="36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1600" dirty="0"/>
              <a:t>Tanja </a:t>
            </a:r>
            <a:r>
              <a:rPr lang="en-US" sz="1600" dirty="0" err="1"/>
              <a:t>Piškur</a:t>
            </a:r>
            <a:br>
              <a:rPr lang="en-US" sz="1600" dirty="0"/>
            </a:br>
            <a:r>
              <a:rPr lang="en-US" sz="1600" dirty="0" err="1"/>
              <a:t>Vodja</a:t>
            </a:r>
            <a:r>
              <a:rPr lang="en-US" sz="1600" dirty="0"/>
              <a:t> </a:t>
            </a:r>
            <a:r>
              <a:rPr lang="en-US" sz="1600" dirty="0" err="1"/>
              <a:t>finančnih</a:t>
            </a:r>
            <a:r>
              <a:rPr lang="en-US" sz="1600" dirty="0"/>
              <a:t> </a:t>
            </a:r>
            <a:r>
              <a:rPr lang="en-US" sz="1600" dirty="0" err="1"/>
              <a:t>storitev</a:t>
            </a:r>
            <a:br>
              <a:rPr lang="en-US" sz="1600" dirty="0"/>
            </a:br>
            <a:r>
              <a:rPr lang="en-US" sz="1600" dirty="0"/>
              <a:t>22. </a:t>
            </a:r>
            <a:r>
              <a:rPr lang="en-US" sz="1600" dirty="0" err="1"/>
              <a:t>oktober</a:t>
            </a:r>
            <a:r>
              <a:rPr lang="en-US" sz="1600" dirty="0"/>
              <a:t> 2024</a:t>
            </a:r>
            <a:endParaRPr lang="en-SI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živeti pametno">
            <a:extLst>
              <a:ext uri="{FF2B5EF4-FFF2-40B4-BE49-F238E27FC236}">
                <a16:creationId xmlns:a16="http://schemas.microsoft.com/office/drawing/2014/main" id="{93EC48C5-F6EA-F435-3227-54DCFDCBB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Vedno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več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prevar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…</a:t>
            </a:r>
            <a:b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</a:b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Z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vedno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hujšimi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posledicami</a:t>
            </a:r>
            <a:endParaRPr lang="sl-SI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ma Koshi" pitchFamily="2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9A4AA-3557-0EA3-1F32-3738F72B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" y="2891371"/>
            <a:ext cx="2694514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števila</a:t>
            </a:r>
            <a:r>
              <a:rPr lang="en-US" sz="2000" dirty="0"/>
              <a:t> </a:t>
            </a:r>
            <a:r>
              <a:rPr lang="en-US" sz="2000" dirty="0" err="1"/>
              <a:t>prevar</a:t>
            </a:r>
            <a:endParaRPr lang="en-US" sz="2000" dirty="0"/>
          </a:p>
          <a:p>
            <a:pPr marL="0" indent="0" algn="ctr">
              <a:buNone/>
            </a:pPr>
            <a:endParaRPr lang="en-SI" sz="2000" dirty="0"/>
          </a:p>
        </p:txBody>
      </p:sp>
      <p:sp>
        <p:nvSpPr>
          <p:cNvPr id="5" name="Živite bolj kvalitetno, preudarno in trajnostno">
            <a:extLst>
              <a:ext uri="{FF2B5EF4-FFF2-40B4-BE49-F238E27FC236}">
                <a16:creationId xmlns:a16="http://schemas.microsoft.com/office/drawing/2014/main" id="{209E34D4-F230-BE34-2329-212185951B89}"/>
              </a:ext>
            </a:extLst>
          </p:cNvPr>
          <p:cNvSpPr txBox="1">
            <a:spLocks/>
          </p:cNvSpPr>
          <p:nvPr/>
        </p:nvSpPr>
        <p:spPr>
          <a:xfrm>
            <a:off x="605564" y="1044125"/>
            <a:ext cx="7782860" cy="45451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sl-SI" sz="2400" b="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8AB05-284E-1271-11E8-3EFF85E1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23575" r="75988" b="47025"/>
          <a:stretch/>
        </p:blipFill>
        <p:spPr>
          <a:xfrm>
            <a:off x="672595" y="1341984"/>
            <a:ext cx="1590172" cy="151216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7F7568-D3F0-FA8B-6235-B12F6B3D5AC9}"/>
              </a:ext>
            </a:extLst>
          </p:cNvPr>
          <p:cNvSpPr txBox="1">
            <a:spLocks/>
          </p:cNvSpPr>
          <p:nvPr/>
        </p:nvSpPr>
        <p:spPr bwMode="auto">
          <a:xfrm>
            <a:off x="120424" y="3395427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0" kern="0" dirty="0" err="1"/>
              <a:t>Pritožbe</a:t>
            </a:r>
            <a:r>
              <a:rPr lang="en-US" sz="2000" b="0" kern="0" dirty="0"/>
              <a:t> </a:t>
            </a:r>
            <a:r>
              <a:rPr lang="en-US" sz="2000" b="0" kern="0" dirty="0" err="1"/>
              <a:t>zaradi</a:t>
            </a:r>
            <a:r>
              <a:rPr lang="en-US" sz="2000" b="0" kern="0" dirty="0"/>
              <a:t> </a:t>
            </a:r>
            <a:r>
              <a:rPr lang="en-US" sz="2000" b="0" kern="0" dirty="0" err="1"/>
              <a:t>prevar</a:t>
            </a:r>
            <a:r>
              <a:rPr lang="en-US" sz="2000" b="0" kern="0" dirty="0"/>
              <a:t> </a:t>
            </a:r>
            <a:r>
              <a:rPr lang="en-US" sz="2000" b="0" kern="0" dirty="0" err="1"/>
              <a:t>predstavljajo</a:t>
            </a:r>
            <a:r>
              <a:rPr lang="en-US" sz="2000" b="0" kern="0" dirty="0"/>
              <a:t> </a:t>
            </a:r>
            <a:r>
              <a:rPr lang="en-US" sz="2000" b="0" kern="0" dirty="0" err="1"/>
              <a:t>že</a:t>
            </a:r>
            <a:r>
              <a:rPr lang="en-US" sz="2000" b="0" kern="0" dirty="0"/>
              <a:t> </a:t>
            </a:r>
            <a:r>
              <a:rPr lang="en-US" sz="2000" b="0" kern="0" dirty="0" err="1"/>
              <a:t>cca</a:t>
            </a:r>
            <a:r>
              <a:rPr lang="en-US" sz="2000" b="0" kern="0" dirty="0"/>
              <a:t> 80% </a:t>
            </a:r>
            <a:r>
              <a:rPr lang="en-US" sz="2000" b="0" kern="0" dirty="0" err="1"/>
              <a:t>vseh</a:t>
            </a:r>
            <a:r>
              <a:rPr lang="en-US" sz="2000" b="0" kern="0" dirty="0"/>
              <a:t> </a:t>
            </a:r>
            <a:r>
              <a:rPr lang="en-US" sz="2000" b="0" kern="0" dirty="0" err="1"/>
              <a:t>pritožb</a:t>
            </a:r>
            <a:r>
              <a:rPr lang="en-US" sz="2000" b="0" kern="0" dirty="0"/>
              <a:t> </a:t>
            </a:r>
            <a:r>
              <a:rPr lang="en-US" sz="2000" b="0" kern="0" dirty="0" err="1"/>
              <a:t>potrošnikov</a:t>
            </a:r>
            <a:r>
              <a:rPr lang="en-US" sz="2000" b="0" kern="0" dirty="0"/>
              <a:t> </a:t>
            </a:r>
            <a:r>
              <a:rPr lang="en-US" sz="2000" b="0" kern="0" dirty="0" err="1"/>
              <a:t>na</a:t>
            </a:r>
            <a:r>
              <a:rPr lang="en-US" sz="2000" b="0" kern="0" dirty="0"/>
              <a:t> </a:t>
            </a:r>
            <a:r>
              <a:rPr lang="en-US" sz="2000" b="0" kern="0" dirty="0" err="1"/>
              <a:t>področju</a:t>
            </a:r>
            <a:r>
              <a:rPr lang="en-US" sz="2000" b="0" kern="0" dirty="0"/>
              <a:t> </a:t>
            </a:r>
            <a:r>
              <a:rPr lang="en-US" sz="2000" b="0" kern="0" dirty="0" err="1"/>
              <a:t>finančnih</a:t>
            </a:r>
            <a:r>
              <a:rPr lang="en-US" sz="2000" b="0" kern="0" dirty="0"/>
              <a:t> </a:t>
            </a:r>
            <a:r>
              <a:rPr lang="en-US" sz="2000" b="0" kern="0" dirty="0" err="1"/>
              <a:t>storitev</a:t>
            </a:r>
            <a:r>
              <a:rPr lang="en-US" sz="2000" b="0" kern="0" dirty="0"/>
              <a:t>.</a:t>
            </a:r>
            <a:endParaRPr lang="en-SI" sz="2000" b="0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6B7E5B-0992-D829-CD7D-B2E4ACA6942C}"/>
              </a:ext>
            </a:extLst>
          </p:cNvPr>
          <p:cNvSpPr txBox="1">
            <a:spLocks/>
          </p:cNvSpPr>
          <p:nvPr/>
        </p:nvSpPr>
        <p:spPr bwMode="auto">
          <a:xfrm>
            <a:off x="3188900" y="2891371"/>
            <a:ext cx="269451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Sofisticirane</a:t>
            </a:r>
            <a:r>
              <a:rPr lang="en-US" sz="2000" kern="0" dirty="0"/>
              <a:t> </a:t>
            </a:r>
            <a:r>
              <a:rPr lang="en-US" sz="2000" kern="0" dirty="0" err="1"/>
              <a:t>oblike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EDF05E6-C2C5-C218-5F0A-3C093EF25D1E}"/>
              </a:ext>
            </a:extLst>
          </p:cNvPr>
          <p:cNvSpPr txBox="1">
            <a:spLocks/>
          </p:cNvSpPr>
          <p:nvPr/>
        </p:nvSpPr>
        <p:spPr bwMode="auto">
          <a:xfrm>
            <a:off x="3188900" y="3395427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0" kern="0" dirty="0" err="1"/>
              <a:t>Prevaranti</a:t>
            </a:r>
            <a:r>
              <a:rPr lang="en-US" sz="2000" b="0" kern="0" dirty="0"/>
              <a:t> </a:t>
            </a:r>
            <a:r>
              <a:rPr lang="en-US" sz="2000" b="0" kern="0" dirty="0" err="1"/>
              <a:t>uporabljajo</a:t>
            </a:r>
            <a:r>
              <a:rPr lang="en-US" sz="2000" b="0" kern="0" dirty="0"/>
              <a:t> </a:t>
            </a:r>
            <a:r>
              <a:rPr lang="en-US" sz="2000" b="0" kern="0" dirty="0" err="1"/>
              <a:t>vedno</a:t>
            </a:r>
            <a:r>
              <a:rPr lang="en-US" sz="2000" b="0" kern="0" dirty="0"/>
              <a:t> </a:t>
            </a:r>
            <a:r>
              <a:rPr lang="en-US" sz="2000" b="0" kern="0" dirty="0" err="1"/>
              <a:t>bolj</a:t>
            </a:r>
            <a:r>
              <a:rPr lang="en-US" sz="2000" b="0" kern="0" dirty="0"/>
              <a:t> </a:t>
            </a:r>
            <a:r>
              <a:rPr lang="en-US" sz="2000" b="0" kern="0" dirty="0" err="1"/>
              <a:t>sofisticirane</a:t>
            </a:r>
            <a:r>
              <a:rPr lang="en-US" sz="2000" b="0" kern="0" dirty="0"/>
              <a:t> </a:t>
            </a:r>
            <a:r>
              <a:rPr lang="en-US" sz="2000" b="0" kern="0" dirty="0" err="1"/>
              <a:t>oblike</a:t>
            </a:r>
            <a:r>
              <a:rPr lang="en-US" sz="2000" b="0" kern="0" dirty="0"/>
              <a:t> </a:t>
            </a:r>
            <a:r>
              <a:rPr lang="en-US" sz="2000" b="0" kern="0" dirty="0" err="1"/>
              <a:t>zlorab</a:t>
            </a:r>
            <a:r>
              <a:rPr lang="en-US" sz="2000" b="0" kern="0" dirty="0"/>
              <a:t>, </a:t>
            </a:r>
            <a:r>
              <a:rPr lang="en-US" sz="2000" b="0" kern="0" dirty="0" err="1"/>
              <a:t>vključno</a:t>
            </a:r>
            <a:r>
              <a:rPr lang="en-US" sz="2000" b="0" kern="0" dirty="0"/>
              <a:t> s </a:t>
            </a:r>
            <a:r>
              <a:rPr lang="en-US" sz="2000" b="0" kern="0" dirty="0" err="1"/>
              <a:t>krajo</a:t>
            </a:r>
            <a:r>
              <a:rPr lang="en-US" sz="2000" b="0" kern="0" dirty="0"/>
              <a:t> </a:t>
            </a:r>
            <a:r>
              <a:rPr lang="en-US" sz="2000" b="0" kern="0" dirty="0" err="1"/>
              <a:t>digitalne</a:t>
            </a:r>
            <a:r>
              <a:rPr lang="en-US" sz="2000" b="0" kern="0" dirty="0"/>
              <a:t> </a:t>
            </a:r>
            <a:r>
              <a:rPr lang="en-US" sz="2000" b="0" kern="0" dirty="0" err="1"/>
              <a:t>identitete</a:t>
            </a:r>
            <a:r>
              <a:rPr lang="en-US" sz="2000" b="0" kern="0" dirty="0"/>
              <a:t>, </a:t>
            </a:r>
            <a:r>
              <a:rPr lang="en-US" sz="2000" b="0" kern="0" dirty="0" err="1"/>
              <a:t>pomagajo</a:t>
            </a:r>
            <a:r>
              <a:rPr lang="en-US" sz="2000" b="0" kern="0" dirty="0"/>
              <a:t> pa </a:t>
            </a:r>
            <a:r>
              <a:rPr lang="en-US" sz="2000" b="0" kern="0" dirty="0" err="1"/>
              <a:t>si</a:t>
            </a:r>
            <a:r>
              <a:rPr lang="en-US" sz="2000" b="0" kern="0" dirty="0"/>
              <a:t> </a:t>
            </a:r>
            <a:r>
              <a:rPr lang="en-US" sz="2000" b="0" kern="0" dirty="0" err="1"/>
              <a:t>tudi</a:t>
            </a:r>
            <a:r>
              <a:rPr lang="en-US" sz="2000" b="0" kern="0" dirty="0"/>
              <a:t> z </a:t>
            </a:r>
            <a:r>
              <a:rPr lang="en-US" sz="2000" b="0" kern="0" dirty="0" err="1"/>
              <a:t>uporabo</a:t>
            </a:r>
            <a:r>
              <a:rPr lang="en-US" sz="2000" b="0" kern="0" dirty="0"/>
              <a:t> </a:t>
            </a:r>
            <a:r>
              <a:rPr lang="en-US" sz="2000" b="0" kern="0" dirty="0" err="1"/>
              <a:t>umetne</a:t>
            </a:r>
            <a:r>
              <a:rPr lang="en-US" sz="2000" b="0" kern="0" dirty="0"/>
              <a:t> intelligence.</a:t>
            </a:r>
            <a:endParaRPr lang="en-SI" sz="2000" b="0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DDC7F7-3375-58DD-8B3F-72795640EBDB}"/>
              </a:ext>
            </a:extLst>
          </p:cNvPr>
          <p:cNvSpPr txBox="1">
            <a:spLocks/>
          </p:cNvSpPr>
          <p:nvPr/>
        </p:nvSpPr>
        <p:spPr bwMode="auto">
          <a:xfrm>
            <a:off x="6255236" y="2891371"/>
            <a:ext cx="269451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Višji</a:t>
            </a:r>
            <a:r>
              <a:rPr lang="en-US" sz="2000" kern="0" dirty="0"/>
              <a:t> </a:t>
            </a:r>
            <a:r>
              <a:rPr lang="en-US" sz="2000" kern="0" dirty="0" err="1"/>
              <a:t>zneski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28A02C-745B-D3C2-B8B6-1123BAA52905}"/>
              </a:ext>
            </a:extLst>
          </p:cNvPr>
          <p:cNvSpPr txBox="1">
            <a:spLocks/>
          </p:cNvSpPr>
          <p:nvPr/>
        </p:nvSpPr>
        <p:spPr bwMode="auto">
          <a:xfrm>
            <a:off x="6257376" y="3395427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marL="0" indent="0" algn="ctr" eaLnBrk="0" hangingPunct="0">
              <a:spcBef>
                <a:spcPct val="20000"/>
              </a:spcBef>
              <a:buClr>
                <a:srgbClr val="CC071E"/>
              </a:buClr>
              <a:buFont typeface="Wingdings" panose="05000000000000000000" pitchFamily="2" charset="2"/>
              <a:buNone/>
              <a:defRPr sz="2000" b="0" kern="0"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71E"/>
              </a:buClr>
              <a:buChar char="•"/>
              <a:defRPr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sl-SI" dirty="0"/>
              <a:t>Potrošniki ne izgubijo več “samo” denarja v višini limitov na kreditnih karticah, pač pa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celotne</a:t>
            </a:r>
            <a:r>
              <a:rPr lang="en-US" dirty="0"/>
              <a:t> </a:t>
            </a:r>
            <a:r>
              <a:rPr lang="sl-SI" dirty="0"/>
              <a:t>življenjske prihranke</a:t>
            </a:r>
            <a:r>
              <a:rPr lang="en-US" dirty="0"/>
              <a:t>.</a:t>
            </a:r>
            <a:endParaRPr lang="sl-S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B82C18-8C95-DF8A-9602-26259D2A7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4450" r="56267" b="46151"/>
          <a:stretch/>
        </p:blipFill>
        <p:spPr>
          <a:xfrm>
            <a:off x="3671900" y="1453642"/>
            <a:ext cx="1800200" cy="1512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25C4E3-B7C7-41F9-96B8-4B929A85A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5" t="23400" r="36613" b="47200"/>
          <a:stretch/>
        </p:blipFill>
        <p:spPr>
          <a:xfrm>
            <a:off x="6734892" y="1453642"/>
            <a:ext cx="157206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6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živeti pametno">
            <a:extLst>
              <a:ext uri="{FF2B5EF4-FFF2-40B4-BE49-F238E27FC236}">
                <a16:creationId xmlns:a16="http://schemas.microsoft.com/office/drawing/2014/main" id="{138FE032-3913-1820-1782-575C025987C2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Kako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prevare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doživljajo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b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</a:b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potrošniki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?</a:t>
            </a:r>
            <a:endParaRPr lang="sl-SI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ma Koshi" pitchFamily="2" charset="77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3153CE5-532B-F74D-4742-9F750EE1D8F2}"/>
              </a:ext>
            </a:extLst>
          </p:cNvPr>
          <p:cNvSpPr txBox="1">
            <a:spLocks/>
          </p:cNvSpPr>
          <p:nvPr/>
        </p:nvSpPr>
        <p:spPr>
          <a:xfrm>
            <a:off x="120424" y="2891371"/>
            <a:ext cx="2694514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kern="0" dirty="0" err="1"/>
              <a:t>Šokirani</a:t>
            </a:r>
            <a:r>
              <a:rPr lang="en-US" sz="2000" kern="0" dirty="0"/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en-SI" sz="2000" kern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8ED84A9-C22D-4C1B-3FF0-C284C1BAC08E}"/>
              </a:ext>
            </a:extLst>
          </p:cNvPr>
          <p:cNvSpPr txBox="1">
            <a:spLocks/>
          </p:cNvSpPr>
          <p:nvPr/>
        </p:nvSpPr>
        <p:spPr bwMode="auto">
          <a:xfrm>
            <a:off x="120424" y="3395427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marL="0" indent="0" algn="ctr" eaLnBrk="0" hangingPunct="0">
              <a:spcBef>
                <a:spcPct val="20000"/>
              </a:spcBef>
              <a:buClr>
                <a:srgbClr val="CC071E"/>
              </a:buClr>
              <a:buFont typeface="Wingdings" panose="05000000000000000000" pitchFamily="2" charset="2"/>
              <a:buNone/>
              <a:defRPr sz="2000" b="0" kern="0"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71E"/>
              </a:buClr>
              <a:buChar char="•"/>
              <a:defRPr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sl-SI" dirty="0"/>
              <a:t>Večinoma potrošniki ne </a:t>
            </a:r>
            <a:r>
              <a:rPr lang="en-US" dirty="0" err="1"/>
              <a:t>razumejo</a:t>
            </a:r>
            <a:r>
              <a:rPr lang="sl-SI" dirty="0"/>
              <a:t>, k</a:t>
            </a:r>
            <a:r>
              <a:rPr lang="en-US" dirty="0"/>
              <a:t>d</a:t>
            </a:r>
            <a:r>
              <a:rPr lang="sl-SI" dirty="0"/>
              <a:t>aj </a:t>
            </a:r>
            <a:r>
              <a:rPr lang="en-US" dirty="0"/>
              <a:t>in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l-SI" dirty="0"/>
              <a:t>se jim </a:t>
            </a:r>
            <a:r>
              <a:rPr lang="en-US" dirty="0" err="1"/>
              <a:t>prevara</a:t>
            </a:r>
            <a:r>
              <a:rPr lang="en-US" dirty="0"/>
              <a:t> </a:t>
            </a:r>
            <a:r>
              <a:rPr lang="sl-SI" dirty="0"/>
              <a:t>zgodil</a:t>
            </a:r>
            <a:r>
              <a:rPr lang="en-US" dirty="0"/>
              <a:t>a.</a:t>
            </a:r>
            <a:r>
              <a:rPr lang="sl-SI" dirty="0"/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A7F5924-A98A-BAD1-B2D4-A2B2E1D2F82B}"/>
              </a:ext>
            </a:extLst>
          </p:cNvPr>
          <p:cNvSpPr txBox="1">
            <a:spLocks/>
          </p:cNvSpPr>
          <p:nvPr/>
        </p:nvSpPr>
        <p:spPr bwMode="auto">
          <a:xfrm>
            <a:off x="3188900" y="2891371"/>
            <a:ext cx="269451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Izčrpani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52304F-1905-F39E-BC21-2F17E8A0F9AC}"/>
              </a:ext>
            </a:extLst>
          </p:cNvPr>
          <p:cNvSpPr txBox="1">
            <a:spLocks/>
          </p:cNvSpPr>
          <p:nvPr/>
        </p:nvSpPr>
        <p:spPr bwMode="auto">
          <a:xfrm>
            <a:off x="3188900" y="3395427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marL="0" indent="0" algn="ctr" eaLnBrk="0" hangingPunct="0">
              <a:spcBef>
                <a:spcPct val="20000"/>
              </a:spcBef>
              <a:buClr>
                <a:srgbClr val="CC071E"/>
              </a:buClr>
              <a:buFont typeface="Wingdings" panose="05000000000000000000" pitchFamily="2" charset="2"/>
              <a:buNone/>
              <a:defRPr sz="2000" b="0" kern="0"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71E"/>
              </a:buClr>
              <a:buChar char="•"/>
              <a:defRPr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dirty="0" err="1"/>
              <a:t>Zneski</a:t>
            </a:r>
            <a:r>
              <a:rPr lang="en-US" dirty="0"/>
              <a:t> so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višji</a:t>
            </a:r>
            <a:r>
              <a:rPr lang="en-US" dirty="0"/>
              <a:t>; p</a:t>
            </a:r>
            <a:r>
              <a:rPr lang="sl-SI" dirty="0"/>
              <a:t>ojavljajo se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sl-SI" dirty="0"/>
              <a:t>primeri, ko zlikovci najamejo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sl-SI" dirty="0"/>
              <a:t> kredit v imenu potrošnika, sredstva pa nato prenakažejo na svoj račun</a:t>
            </a:r>
            <a:r>
              <a:rPr lang="en-US" dirty="0"/>
              <a:t>.</a:t>
            </a:r>
            <a:endParaRPr lang="sl-SI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5E58709-7A93-4F2B-DCC7-2BA8F80DBBE8}"/>
              </a:ext>
            </a:extLst>
          </p:cNvPr>
          <p:cNvSpPr txBox="1">
            <a:spLocks/>
          </p:cNvSpPr>
          <p:nvPr/>
        </p:nvSpPr>
        <p:spPr bwMode="auto">
          <a:xfrm>
            <a:off x="6255236" y="2891371"/>
            <a:ext cx="28887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Prepuščeni</a:t>
            </a:r>
            <a:r>
              <a:rPr lang="en-US" sz="2000" kern="0" dirty="0"/>
              <a:t> </a:t>
            </a:r>
            <a:r>
              <a:rPr lang="en-US" sz="2000" kern="0" dirty="0" err="1"/>
              <a:t>sami</a:t>
            </a:r>
            <a:r>
              <a:rPr lang="en-US" sz="2000" kern="0" dirty="0"/>
              <a:t> </a:t>
            </a:r>
            <a:r>
              <a:rPr lang="en-US" sz="2000" kern="0" dirty="0" err="1"/>
              <a:t>sebi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9AEB75-878C-1C0E-A496-490CE55F5C7B}"/>
              </a:ext>
            </a:extLst>
          </p:cNvPr>
          <p:cNvSpPr txBox="1">
            <a:spLocks/>
          </p:cNvSpPr>
          <p:nvPr/>
        </p:nvSpPr>
        <p:spPr bwMode="auto">
          <a:xfrm>
            <a:off x="6257376" y="3395427"/>
            <a:ext cx="2766200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marL="0" indent="0" algn="ctr" eaLnBrk="0" hangingPunct="0">
              <a:spcBef>
                <a:spcPct val="20000"/>
              </a:spcBef>
              <a:buClr>
                <a:srgbClr val="CC071E"/>
              </a:buClr>
              <a:buFont typeface="Wingdings" panose="05000000000000000000" pitchFamily="2" charset="2"/>
              <a:buNone/>
              <a:defRPr sz="2000" b="0" kern="0"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71E"/>
              </a:buClr>
              <a:buChar char="•"/>
              <a:defRPr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sl-SI" dirty="0"/>
              <a:t>Potrošniki se ne znajdejo v komunikaciji z bankami, banke pa (pre)pogosto zavračajo kakršnokoli (so)odgov</a:t>
            </a:r>
            <a:r>
              <a:rPr lang="en-US" dirty="0"/>
              <a:t>o</a:t>
            </a:r>
            <a:r>
              <a:rPr lang="sl-SI" dirty="0"/>
              <a:t>rnost in škodo v celoti prel</a:t>
            </a:r>
            <a:r>
              <a:rPr lang="en-US" dirty="0" err="1"/>
              <a:t>ožijo</a:t>
            </a:r>
            <a:r>
              <a:rPr lang="en-US" dirty="0"/>
              <a:t> </a:t>
            </a:r>
            <a:r>
              <a:rPr lang="sl-SI" dirty="0"/>
              <a:t>na potrošnika</a:t>
            </a:r>
            <a:r>
              <a:rPr lang="en-US" dirty="0"/>
              <a:t>.</a:t>
            </a:r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EB386-CC8C-74E9-73E3-57A16C6AC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55600" r="57875" b="19614"/>
          <a:stretch/>
        </p:blipFill>
        <p:spPr>
          <a:xfrm>
            <a:off x="860576" y="1660241"/>
            <a:ext cx="1368152" cy="127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31FCA-492D-939F-1112-F798371F1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1" t="54548" r="21742" b="17501"/>
          <a:stretch/>
        </p:blipFill>
        <p:spPr>
          <a:xfrm>
            <a:off x="6848227" y="1497376"/>
            <a:ext cx="1512168" cy="1437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A8A68C-47F5-829E-9A92-1BD3F7D9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2" t="53222" r="38642" b="18826"/>
          <a:stretch/>
        </p:blipFill>
        <p:spPr>
          <a:xfrm>
            <a:off x="3936470" y="1453641"/>
            <a:ext cx="1199374" cy="143773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živeti pametno">
            <a:extLst>
              <a:ext uri="{FF2B5EF4-FFF2-40B4-BE49-F238E27FC236}">
                <a16:creationId xmlns:a16="http://schemas.microsoft.com/office/drawing/2014/main" id="{138FE032-3913-1820-1782-575C025987C2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eaLnBrk="0" hangingPunct="0">
              <a:defRPr sz="3200" b="1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pomagamo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ZPS?</a:t>
            </a:r>
            <a:endParaRPr lang="sl-S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5291E4-924F-BE67-0E37-FE91649F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037" y="1640025"/>
            <a:ext cx="3121298" cy="639762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b="1" dirty="0" err="1"/>
              <a:t>rezplačno</a:t>
            </a:r>
            <a:r>
              <a:rPr lang="en-US" b="1" dirty="0"/>
              <a:t> </a:t>
            </a:r>
            <a:r>
              <a:rPr lang="en-US" b="1" dirty="0" err="1"/>
              <a:t>svetujemo</a:t>
            </a:r>
            <a:r>
              <a:rPr lang="en-US" b="1" dirty="0"/>
              <a:t> </a:t>
            </a:r>
            <a:r>
              <a:rPr lang="en-US" dirty="0" err="1"/>
              <a:t>vsakemu</a:t>
            </a:r>
            <a:r>
              <a:rPr lang="en-US" dirty="0"/>
              <a:t> </a:t>
            </a:r>
            <a:r>
              <a:rPr lang="en-US" dirty="0" err="1"/>
              <a:t>potrošniku</a:t>
            </a:r>
            <a:endParaRPr lang="en-SI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349064-7E24-54F8-9A2E-2C649D113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1124744"/>
            <a:ext cx="3968180" cy="1224136"/>
          </a:xfrm>
        </p:spPr>
        <p:txBody>
          <a:bodyPr/>
          <a:lstStyle/>
          <a:p>
            <a:pPr marL="266700" lvl="1" indent="-266700"/>
            <a:r>
              <a:rPr lang="en-US" sz="1800" dirty="0" err="1"/>
              <a:t>Prijava</a:t>
            </a:r>
            <a:r>
              <a:rPr lang="en-US" sz="1800" dirty="0"/>
              <a:t> </a:t>
            </a:r>
            <a:r>
              <a:rPr lang="en-US" sz="1800" dirty="0" err="1"/>
              <a:t>incidentov</a:t>
            </a:r>
            <a:endParaRPr lang="en-US" sz="1800" dirty="0"/>
          </a:p>
          <a:p>
            <a:pPr marL="266700" lvl="1" indent="-266700"/>
            <a:r>
              <a:rPr lang="en-US" sz="1800" dirty="0" err="1"/>
              <a:t>Komunikacija</a:t>
            </a:r>
            <a:r>
              <a:rPr lang="en-US" sz="1800" dirty="0"/>
              <a:t> z </a:t>
            </a:r>
            <a:r>
              <a:rPr lang="en-US" sz="1800" dirty="0" err="1"/>
              <a:t>bankami</a:t>
            </a:r>
            <a:endParaRPr lang="en-US" sz="1800" dirty="0"/>
          </a:p>
          <a:p>
            <a:pPr marL="266700" lvl="1" indent="-266700"/>
            <a:r>
              <a:rPr lang="en-US" sz="1800" dirty="0" err="1"/>
              <a:t>Pritožbeni</a:t>
            </a:r>
            <a:r>
              <a:rPr lang="en-US" sz="1800" dirty="0"/>
              <a:t> </a:t>
            </a:r>
            <a:r>
              <a:rPr lang="en-US" sz="1800" dirty="0" err="1"/>
              <a:t>postopki</a:t>
            </a:r>
            <a:endParaRPr lang="en-US" sz="1800" dirty="0"/>
          </a:p>
          <a:p>
            <a:endParaRPr lang="en-SI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4DD1DE-DCBB-3AE1-A73A-892CCDBCC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33811" y="3341192"/>
            <a:ext cx="3122524" cy="639762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b="1" dirty="0" err="1"/>
              <a:t>ktivno</a:t>
            </a:r>
            <a:r>
              <a:rPr lang="en-US" b="1" dirty="0"/>
              <a:t> </a:t>
            </a:r>
            <a:r>
              <a:rPr lang="en-US" b="1" dirty="0" err="1"/>
              <a:t>osveščamo</a:t>
            </a:r>
            <a:r>
              <a:rPr lang="en-US" b="1" dirty="0"/>
              <a:t> </a:t>
            </a:r>
            <a:r>
              <a:rPr lang="en-US" b="1" dirty="0" err="1"/>
              <a:t>potrošnike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varnosti</a:t>
            </a:r>
            <a:endParaRPr lang="en-SI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95111EB-0178-846A-3F0C-315EC3118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496" y="2512975"/>
            <a:ext cx="3969739" cy="20480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lvl="1" indent="-266700"/>
            <a:r>
              <a:rPr lang="en-US" sz="1800" dirty="0" err="1"/>
              <a:t>Prispevki</a:t>
            </a:r>
            <a:r>
              <a:rPr lang="en-US" sz="1800" dirty="0"/>
              <a:t> v ZPS Test </a:t>
            </a:r>
            <a:r>
              <a:rPr lang="en-US" sz="1800" dirty="0" err="1"/>
              <a:t>reviji</a:t>
            </a:r>
            <a:r>
              <a:rPr lang="en-US" sz="1800" dirty="0"/>
              <a:t> in </a:t>
            </a:r>
            <a:r>
              <a:rPr lang="en-US" sz="1800" dirty="0" err="1">
                <a:hlinkClick r:id="rId3"/>
              </a:rPr>
              <a:t>brezplačni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 err="1">
                <a:hlinkClick r:id="rId3"/>
              </a:rPr>
              <a:t>na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 err="1">
                <a:hlinkClick r:id="rId3"/>
              </a:rPr>
              <a:t>spletu</a:t>
            </a:r>
            <a:endParaRPr lang="en-US" sz="1800" dirty="0"/>
          </a:p>
          <a:p>
            <a:pPr marL="266700" lvl="1" indent="-266700"/>
            <a:r>
              <a:rPr lang="en-US" sz="1800" dirty="0" err="1"/>
              <a:t>Konkretni</a:t>
            </a:r>
            <a:r>
              <a:rPr lang="en-US" sz="1800" dirty="0"/>
              <a:t> </a:t>
            </a:r>
            <a:r>
              <a:rPr lang="en-US" sz="1800" dirty="0" err="1"/>
              <a:t>primeri</a:t>
            </a:r>
            <a:endParaRPr lang="en-US" sz="1800" dirty="0"/>
          </a:p>
          <a:p>
            <a:pPr marL="266700" lvl="1" indent="-266700"/>
            <a:r>
              <a:rPr lang="en-US" sz="1800" dirty="0" err="1"/>
              <a:t>Izobraževanje</a:t>
            </a:r>
            <a:r>
              <a:rPr lang="en-US" sz="1800" dirty="0"/>
              <a:t> </a:t>
            </a:r>
            <a:r>
              <a:rPr lang="en-US" sz="1800" dirty="0" err="1"/>
              <a:t>mladih</a:t>
            </a:r>
            <a:r>
              <a:rPr lang="en-US" sz="1800" dirty="0"/>
              <a:t> v </a:t>
            </a:r>
            <a:r>
              <a:rPr lang="en-US" sz="1800" dirty="0" err="1"/>
              <a:t>okviru</a:t>
            </a:r>
            <a:r>
              <a:rPr lang="en-US" sz="1800" dirty="0"/>
              <a:t> </a:t>
            </a:r>
            <a:r>
              <a:rPr lang="en-US" sz="1800" dirty="0" err="1"/>
              <a:t>projekta</a:t>
            </a:r>
            <a:r>
              <a:rPr lang="en-US" sz="1800" dirty="0"/>
              <a:t> Vem </a:t>
            </a:r>
            <a:r>
              <a:rPr lang="en-US" sz="1800" dirty="0" err="1"/>
              <a:t>več</a:t>
            </a:r>
            <a:r>
              <a:rPr lang="en-US" sz="1800" dirty="0"/>
              <a:t> (</a:t>
            </a:r>
            <a:r>
              <a:rPr lang="en-US" sz="1800" dirty="0">
                <a:hlinkClick r:id="rId4"/>
              </a:rPr>
              <a:t>www.vemvec.si</a:t>
            </a:r>
            <a:r>
              <a:rPr lang="en-US" sz="1800" dirty="0"/>
              <a:t>)</a:t>
            </a:r>
          </a:p>
          <a:p>
            <a:endParaRPr lang="en-SI" sz="2000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EC012CD-3EDC-65FA-B4FC-A58A927026EB}"/>
              </a:ext>
            </a:extLst>
          </p:cNvPr>
          <p:cNvSpPr txBox="1">
            <a:spLocks/>
          </p:cNvSpPr>
          <p:nvPr/>
        </p:nvSpPr>
        <p:spPr bwMode="auto">
          <a:xfrm>
            <a:off x="1833811" y="5350744"/>
            <a:ext cx="312252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Zagovarjanje</a:t>
            </a:r>
            <a:r>
              <a:rPr lang="en-US" kern="0" dirty="0"/>
              <a:t> </a:t>
            </a:r>
            <a:r>
              <a:rPr lang="en-US" kern="0" dirty="0" err="1"/>
              <a:t>interesov</a:t>
            </a:r>
            <a:r>
              <a:rPr lang="en-US" kern="0" dirty="0"/>
              <a:t> </a:t>
            </a:r>
            <a:r>
              <a:rPr lang="en-US" kern="0" dirty="0" err="1"/>
              <a:t>potrošnikov</a:t>
            </a:r>
            <a:endParaRPr lang="en-SI" kern="0" dirty="0"/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9E21DC7-15ED-D7BC-879E-22D3189E7CE7}"/>
              </a:ext>
            </a:extLst>
          </p:cNvPr>
          <p:cNvSpPr txBox="1">
            <a:spLocks/>
          </p:cNvSpPr>
          <p:nvPr/>
        </p:nvSpPr>
        <p:spPr bwMode="auto">
          <a:xfrm>
            <a:off x="5074497" y="4725144"/>
            <a:ext cx="3969739" cy="163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6700" lvl="1" indent="-266700"/>
            <a:r>
              <a:rPr lang="en-US" sz="1800" kern="0" dirty="0" err="1"/>
              <a:t>Aktivno</a:t>
            </a:r>
            <a:r>
              <a:rPr lang="en-US" sz="1800" kern="0" dirty="0"/>
              <a:t> </a:t>
            </a:r>
            <a:r>
              <a:rPr lang="en-US" sz="1800" kern="0" dirty="0" err="1"/>
              <a:t>sodelovanje</a:t>
            </a:r>
            <a:r>
              <a:rPr lang="en-US" sz="1800" kern="0" dirty="0"/>
              <a:t> </a:t>
            </a:r>
            <a:r>
              <a:rPr lang="en-US" sz="1800" kern="0" dirty="0" err="1"/>
              <a:t>pri</a:t>
            </a:r>
            <a:r>
              <a:rPr lang="en-US" sz="1800" kern="0" dirty="0"/>
              <a:t> </a:t>
            </a:r>
            <a:r>
              <a:rPr lang="en-US" sz="1800" kern="0" dirty="0" err="1"/>
              <a:t>oblikovanju</a:t>
            </a:r>
            <a:r>
              <a:rPr lang="en-US" sz="1800" kern="0" dirty="0"/>
              <a:t> </a:t>
            </a:r>
            <a:r>
              <a:rPr lang="en-US" sz="1800" kern="0" dirty="0" err="1"/>
              <a:t>zakonodaje</a:t>
            </a:r>
            <a:r>
              <a:rPr lang="en-US" sz="1800" kern="0" dirty="0"/>
              <a:t> in </a:t>
            </a:r>
            <a:r>
              <a:rPr lang="en-US" sz="1800" kern="0" dirty="0" err="1"/>
              <a:t>prakse</a:t>
            </a:r>
            <a:r>
              <a:rPr lang="en-US" sz="1800" kern="0" dirty="0"/>
              <a:t>, ki </a:t>
            </a:r>
            <a:r>
              <a:rPr lang="en-US" sz="1800" kern="0" dirty="0" err="1"/>
              <a:t>bo</a:t>
            </a:r>
            <a:r>
              <a:rPr lang="en-US" sz="1800" kern="0" dirty="0"/>
              <a:t> </a:t>
            </a:r>
            <a:r>
              <a:rPr lang="en-US" sz="1800" kern="0" dirty="0" err="1"/>
              <a:t>povečala</a:t>
            </a:r>
            <a:r>
              <a:rPr lang="en-US" sz="1800" kern="0" dirty="0"/>
              <a:t> </a:t>
            </a:r>
            <a:r>
              <a:rPr lang="en-US" sz="1800" kern="0" dirty="0" err="1"/>
              <a:t>varnost</a:t>
            </a:r>
            <a:r>
              <a:rPr lang="en-US" sz="1800" kern="0" dirty="0"/>
              <a:t> </a:t>
            </a:r>
            <a:r>
              <a:rPr lang="en-US" sz="1800" kern="0" dirty="0" err="1"/>
              <a:t>digitalnih</a:t>
            </a:r>
            <a:r>
              <a:rPr lang="en-US" sz="1800" kern="0" dirty="0"/>
              <a:t> </a:t>
            </a:r>
            <a:r>
              <a:rPr lang="en-US" sz="1800" kern="0" dirty="0" err="1"/>
              <a:t>storitev</a:t>
            </a:r>
            <a:r>
              <a:rPr lang="en-US" sz="1800" kern="0" dirty="0"/>
              <a:t> in </a:t>
            </a:r>
            <a:r>
              <a:rPr lang="en-US" sz="1800" kern="0" dirty="0" err="1"/>
              <a:t>zmanjšala</a:t>
            </a:r>
            <a:r>
              <a:rPr lang="en-US" sz="1800" kern="0" dirty="0"/>
              <a:t> </a:t>
            </a:r>
            <a:r>
              <a:rPr lang="en-US" sz="1800" kern="0" dirty="0" err="1"/>
              <a:t>tveganje</a:t>
            </a:r>
            <a:r>
              <a:rPr lang="en-US" sz="1800" kern="0" dirty="0"/>
              <a:t> za </a:t>
            </a:r>
            <a:r>
              <a:rPr lang="en-US" sz="1800" kern="0" dirty="0" err="1"/>
              <a:t>potrošnike</a:t>
            </a:r>
            <a:endParaRPr lang="en-US" sz="1800" kern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48FF20-05E8-655B-1A56-FB90B817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10800" r="40263" b="64000"/>
          <a:stretch/>
        </p:blipFill>
        <p:spPr>
          <a:xfrm>
            <a:off x="-4142" y="4495330"/>
            <a:ext cx="1837953" cy="17085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910812-1B3A-5458-3F1D-DB3C7D619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1461" r="57179" b="64740"/>
          <a:stretch/>
        </p:blipFill>
        <p:spPr>
          <a:xfrm>
            <a:off x="222919" y="2690703"/>
            <a:ext cx="1610892" cy="13692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3F41DE-33BF-B9A0-F212-F157BA9C4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1874" r="77528" b="64326"/>
          <a:stretch/>
        </p:blipFill>
        <p:spPr>
          <a:xfrm>
            <a:off x="120142" y="947800"/>
            <a:ext cx="1713669" cy="13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47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živeti pametno">
            <a:extLst>
              <a:ext uri="{FF2B5EF4-FFF2-40B4-BE49-F238E27FC236}">
                <a16:creationId xmlns:a16="http://schemas.microsoft.com/office/drawing/2014/main" id="{138FE032-3913-1820-1782-575C025987C2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eaLnBrk="0" hangingPunct="0">
              <a:defRPr sz="3200" b="1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pomagamo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ZPS?</a:t>
            </a:r>
            <a:endParaRPr lang="sl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46622C-DBCF-F9A1-6960-37F656B24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" y="920263"/>
            <a:ext cx="2830967" cy="2134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26A42-42E2-82D1-119F-BCA4C6B9A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4" y="933379"/>
            <a:ext cx="2498757" cy="21318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C370F7-D0B6-9214-4D12-EFB1413FE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43" y="3434566"/>
            <a:ext cx="3041611" cy="25317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AAEADB-E2CF-7464-CBB4-1E71A6F22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8" y="3534165"/>
            <a:ext cx="2849595" cy="2403572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C466BDCB-024E-E9C7-CB5A-1BB70B44CECF}"/>
              </a:ext>
            </a:extLst>
          </p:cNvPr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23" y="930746"/>
            <a:ext cx="3002699" cy="2134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F584F5-4269-7DC0-3DF2-40AB25BA10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1" y="3534165"/>
            <a:ext cx="2951122" cy="2332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0335AC-135F-9BC1-793F-643923E81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2" y="1907230"/>
            <a:ext cx="3688078" cy="32538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C3DCDF-7849-A9B0-AD2A-160F8E71A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5655"/>
            <a:ext cx="3731158" cy="32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86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živeti pametno">
            <a:extLst>
              <a:ext uri="{FF2B5EF4-FFF2-40B4-BE49-F238E27FC236}">
                <a16:creationId xmlns:a16="http://schemas.microsoft.com/office/drawing/2014/main" id="{93EC48C5-F6EA-F435-3227-54DCFDCBB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Priložnosti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za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izboljšave</a:t>
            </a:r>
            <a:endParaRPr lang="sl-SI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ma Koshi" pitchFamily="2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9A4AA-3557-0EA3-1F32-3738F72B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" y="2497758"/>
            <a:ext cx="2694514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/>
              <a:t>Enostavnejše</a:t>
            </a:r>
            <a:r>
              <a:rPr lang="en-US" sz="2000" dirty="0"/>
              <a:t> </a:t>
            </a:r>
            <a:r>
              <a:rPr lang="en-US" sz="2000" dirty="0" err="1"/>
              <a:t>vračilo</a:t>
            </a:r>
            <a:r>
              <a:rPr lang="en-US" sz="2000" dirty="0"/>
              <a:t> </a:t>
            </a:r>
            <a:r>
              <a:rPr lang="en-US" sz="2000" dirty="0" err="1"/>
              <a:t>sredstev</a:t>
            </a:r>
            <a:endParaRPr lang="en-US" sz="2000" dirty="0"/>
          </a:p>
          <a:p>
            <a:pPr marL="0" indent="0" algn="ctr">
              <a:buNone/>
            </a:pPr>
            <a:endParaRPr lang="en-SI" sz="2000" dirty="0"/>
          </a:p>
        </p:txBody>
      </p:sp>
      <p:sp>
        <p:nvSpPr>
          <p:cNvPr id="5" name="Živite bolj kvalitetno, preudarno in trajnostno">
            <a:extLst>
              <a:ext uri="{FF2B5EF4-FFF2-40B4-BE49-F238E27FC236}">
                <a16:creationId xmlns:a16="http://schemas.microsoft.com/office/drawing/2014/main" id="{209E34D4-F230-BE34-2329-212185951B89}"/>
              </a:ext>
            </a:extLst>
          </p:cNvPr>
          <p:cNvSpPr txBox="1">
            <a:spLocks/>
          </p:cNvSpPr>
          <p:nvPr/>
        </p:nvSpPr>
        <p:spPr>
          <a:xfrm>
            <a:off x="605564" y="1044125"/>
            <a:ext cx="7782860" cy="454511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sl-SI" sz="2400" b="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7F7568-D3F0-FA8B-6235-B12F6B3D5AC9}"/>
              </a:ext>
            </a:extLst>
          </p:cNvPr>
          <p:cNvSpPr txBox="1">
            <a:spLocks/>
          </p:cNvSpPr>
          <p:nvPr/>
        </p:nvSpPr>
        <p:spPr bwMode="auto">
          <a:xfrm>
            <a:off x="120424" y="3251411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0" kern="0" dirty="0" err="1"/>
              <a:t>Uveljavitev</a:t>
            </a:r>
            <a:r>
              <a:rPr lang="en-US" sz="2000" b="0" kern="0" dirty="0"/>
              <a:t> </a:t>
            </a:r>
            <a:r>
              <a:rPr lang="en-US" sz="2000" b="0" kern="0" dirty="0" err="1"/>
              <a:t>pravil</a:t>
            </a:r>
            <a:r>
              <a:rPr lang="en-US" sz="2000" b="0" kern="0" dirty="0"/>
              <a:t>, s </a:t>
            </a:r>
            <a:r>
              <a:rPr lang="en-US" sz="2000" b="0" kern="0" dirty="0" err="1"/>
              <a:t>katerimi</a:t>
            </a:r>
            <a:r>
              <a:rPr lang="en-US" sz="2000" b="0" kern="0" dirty="0"/>
              <a:t> </a:t>
            </a:r>
            <a:r>
              <a:rPr lang="en-US" sz="2000" b="0" kern="0" dirty="0" err="1"/>
              <a:t>potrošniki</a:t>
            </a:r>
            <a:r>
              <a:rPr lang="en-US" sz="2000" b="0" kern="0" dirty="0"/>
              <a:t> </a:t>
            </a:r>
            <a:r>
              <a:rPr lang="en-US" sz="2000" b="0" kern="0" dirty="0" err="1"/>
              <a:t>lažje</a:t>
            </a:r>
            <a:r>
              <a:rPr lang="en-US" sz="2000" b="0" kern="0" dirty="0"/>
              <a:t> </a:t>
            </a:r>
            <a:r>
              <a:rPr lang="en-US" sz="2000" b="0" kern="0" dirty="0" err="1"/>
              <a:t>dosežejo</a:t>
            </a:r>
            <a:r>
              <a:rPr lang="en-US" sz="2000" b="0" kern="0" dirty="0"/>
              <a:t> </a:t>
            </a:r>
            <a:r>
              <a:rPr lang="en-US" sz="2000" b="0" kern="0" dirty="0" err="1"/>
              <a:t>povračilo</a:t>
            </a:r>
            <a:r>
              <a:rPr lang="en-US" sz="2000" b="0" kern="0" dirty="0"/>
              <a:t> </a:t>
            </a:r>
            <a:r>
              <a:rPr lang="en-US" sz="2000" b="0" kern="0" dirty="0" err="1"/>
              <a:t>ukradenih</a:t>
            </a:r>
            <a:r>
              <a:rPr lang="en-US" sz="2000" b="0" kern="0" dirty="0"/>
              <a:t> </a:t>
            </a:r>
            <a:r>
              <a:rPr lang="en-US" sz="2000" b="0" kern="0" dirty="0" err="1"/>
              <a:t>sredstev</a:t>
            </a:r>
            <a:r>
              <a:rPr lang="en-US" sz="2000" b="0" kern="0" dirty="0"/>
              <a:t>.</a:t>
            </a:r>
            <a:endParaRPr lang="en-SI" sz="2000" b="0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6B7E5B-0992-D829-CD7D-B2E4ACA6942C}"/>
              </a:ext>
            </a:extLst>
          </p:cNvPr>
          <p:cNvSpPr txBox="1">
            <a:spLocks/>
          </p:cNvSpPr>
          <p:nvPr/>
        </p:nvSpPr>
        <p:spPr bwMode="auto">
          <a:xfrm>
            <a:off x="3188900" y="2497758"/>
            <a:ext cx="269451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Preprečevanje</a:t>
            </a:r>
            <a:r>
              <a:rPr lang="en-US" sz="2000" kern="0" dirty="0"/>
              <a:t> </a:t>
            </a:r>
            <a:r>
              <a:rPr lang="en-US" sz="2000" kern="0" dirty="0" err="1"/>
              <a:t>pogojev</a:t>
            </a:r>
            <a:r>
              <a:rPr lang="en-US" sz="2000" kern="0" dirty="0"/>
              <a:t> za </a:t>
            </a:r>
            <a:r>
              <a:rPr lang="en-US" sz="2000" kern="0" dirty="0" err="1"/>
              <a:t>prevare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EDF05E6-C2C5-C218-5F0A-3C093EF25D1E}"/>
              </a:ext>
            </a:extLst>
          </p:cNvPr>
          <p:cNvSpPr txBox="1">
            <a:spLocks/>
          </p:cNvSpPr>
          <p:nvPr/>
        </p:nvSpPr>
        <p:spPr bwMode="auto">
          <a:xfrm>
            <a:off x="3149737" y="3251411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0" kern="0" dirty="0" err="1"/>
              <a:t>Deležniki</a:t>
            </a:r>
            <a:r>
              <a:rPr lang="en-US" sz="2000" b="0" kern="0" dirty="0"/>
              <a:t>, </a:t>
            </a:r>
            <a:r>
              <a:rPr lang="en-US" sz="2000" b="0" kern="0" dirty="0" err="1"/>
              <a:t>kot</a:t>
            </a:r>
            <a:r>
              <a:rPr lang="en-US" sz="2000" b="0" kern="0" dirty="0"/>
              <a:t> so </a:t>
            </a:r>
            <a:r>
              <a:rPr lang="en-US" sz="2000" b="0" kern="0" dirty="0" err="1"/>
              <a:t>banke</a:t>
            </a:r>
            <a:r>
              <a:rPr lang="en-US" sz="2000" b="0" kern="0" dirty="0"/>
              <a:t>, </a:t>
            </a:r>
            <a:r>
              <a:rPr lang="en-US" sz="2000" b="0" kern="0" dirty="0" err="1"/>
              <a:t>telekomunkacijski</a:t>
            </a:r>
            <a:r>
              <a:rPr lang="en-US" sz="2000" b="0" kern="0" dirty="0"/>
              <a:t> </a:t>
            </a:r>
            <a:r>
              <a:rPr lang="en-US" sz="2000" b="0" kern="0" dirty="0" err="1"/>
              <a:t>operaterji</a:t>
            </a:r>
            <a:r>
              <a:rPr lang="en-US" sz="2000" b="0" kern="0" dirty="0"/>
              <a:t> in </a:t>
            </a:r>
            <a:r>
              <a:rPr lang="en-US" sz="2000" b="0" kern="0" dirty="0" err="1"/>
              <a:t>ponudniki</a:t>
            </a:r>
            <a:r>
              <a:rPr lang="en-US" sz="2000" b="0" kern="0" dirty="0"/>
              <a:t> </a:t>
            </a:r>
            <a:r>
              <a:rPr lang="en-US" sz="2000" b="0" kern="0" dirty="0" err="1"/>
              <a:t>socialnih</a:t>
            </a:r>
            <a:r>
              <a:rPr lang="en-US" sz="2000" b="0" kern="0" dirty="0"/>
              <a:t> </a:t>
            </a:r>
            <a:r>
              <a:rPr lang="en-US" sz="2000" b="0" kern="0" dirty="0" err="1"/>
              <a:t>omrežij</a:t>
            </a:r>
            <a:r>
              <a:rPr lang="en-US" sz="2000" b="0" kern="0" dirty="0"/>
              <a:t> bi </a:t>
            </a:r>
            <a:r>
              <a:rPr lang="en-US" sz="2000" b="0" kern="0" dirty="0" err="1"/>
              <a:t>morali</a:t>
            </a:r>
            <a:r>
              <a:rPr lang="en-US" sz="2000" b="0" kern="0" dirty="0"/>
              <a:t> </a:t>
            </a:r>
            <a:r>
              <a:rPr lang="en-US" sz="2000" b="0" kern="0" dirty="0" err="1"/>
              <a:t>bolj</a:t>
            </a:r>
            <a:r>
              <a:rPr lang="en-US" sz="2000" b="0" kern="0" dirty="0"/>
              <a:t> </a:t>
            </a:r>
            <a:r>
              <a:rPr lang="en-US" sz="2000" b="0" kern="0" dirty="0" err="1"/>
              <a:t>aktivno</a:t>
            </a:r>
            <a:r>
              <a:rPr lang="en-US" sz="2000" b="0" kern="0" dirty="0"/>
              <a:t> in </a:t>
            </a:r>
            <a:r>
              <a:rPr lang="en-US" sz="2000" b="0" kern="0" dirty="0" err="1"/>
              <a:t>povezano</a:t>
            </a:r>
            <a:r>
              <a:rPr lang="en-US" sz="2000" b="0" kern="0" dirty="0"/>
              <a:t> </a:t>
            </a:r>
            <a:r>
              <a:rPr lang="en-US" sz="2000" b="0" kern="0" dirty="0" err="1"/>
              <a:t>delovati</a:t>
            </a:r>
            <a:r>
              <a:rPr lang="en-US" sz="2000" b="0" kern="0" dirty="0"/>
              <a:t> </a:t>
            </a:r>
            <a:r>
              <a:rPr lang="en-US" sz="2000" b="0" kern="0" dirty="0" err="1"/>
              <a:t>proti</a:t>
            </a:r>
            <a:r>
              <a:rPr lang="en-US" sz="2000" b="0" kern="0" dirty="0"/>
              <a:t> </a:t>
            </a:r>
            <a:r>
              <a:rPr lang="en-US" sz="2000" b="0" kern="0" dirty="0" err="1"/>
              <a:t>prevaram</a:t>
            </a:r>
            <a:r>
              <a:rPr lang="en-US" sz="2000" b="0" kern="0" dirty="0"/>
              <a:t>.</a:t>
            </a:r>
            <a:endParaRPr lang="en-SI" sz="2000" b="0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DDC7F7-3375-58DD-8B3F-72795640EBDB}"/>
              </a:ext>
            </a:extLst>
          </p:cNvPr>
          <p:cNvSpPr txBox="1">
            <a:spLocks/>
          </p:cNvSpPr>
          <p:nvPr/>
        </p:nvSpPr>
        <p:spPr bwMode="auto">
          <a:xfrm>
            <a:off x="6255236" y="2491681"/>
            <a:ext cx="269451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kern="0" dirty="0" err="1"/>
              <a:t>Vzpostavljena</a:t>
            </a:r>
            <a:r>
              <a:rPr lang="en-US" sz="2000" kern="0" dirty="0"/>
              <a:t> </a:t>
            </a:r>
            <a:r>
              <a:rPr lang="en-US" sz="2000" kern="0" dirty="0" err="1"/>
              <a:t>pravna</a:t>
            </a:r>
            <a:r>
              <a:rPr lang="en-US" sz="2000" kern="0" dirty="0"/>
              <a:t> </a:t>
            </a:r>
            <a:r>
              <a:rPr lang="en-US" sz="2000" kern="0" dirty="0" err="1"/>
              <a:t>praksa</a:t>
            </a:r>
            <a:endParaRPr lang="en-US" sz="2000" kern="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SI" sz="2000" kern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28A02C-745B-D3C2-B8B6-1123BAA52905}"/>
              </a:ext>
            </a:extLst>
          </p:cNvPr>
          <p:cNvSpPr txBox="1">
            <a:spLocks/>
          </p:cNvSpPr>
          <p:nvPr/>
        </p:nvSpPr>
        <p:spPr bwMode="auto">
          <a:xfrm>
            <a:off x="6255236" y="3251411"/>
            <a:ext cx="2694514" cy="23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marL="0" indent="0" algn="ctr" eaLnBrk="0" hangingPunct="0">
              <a:spcBef>
                <a:spcPct val="20000"/>
              </a:spcBef>
              <a:buClr>
                <a:srgbClr val="CC071E"/>
              </a:buClr>
              <a:buFont typeface="Wingdings" panose="05000000000000000000" pitchFamily="2" charset="2"/>
              <a:buNone/>
              <a:defRPr sz="2000" b="0" kern="0"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71E"/>
              </a:buClr>
              <a:buChar char="•"/>
              <a:defRPr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71E"/>
              </a:buClr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71E"/>
              </a:buClr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čakamo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definicijo</a:t>
            </a:r>
            <a:r>
              <a:rPr lang="en-US" dirty="0"/>
              <a:t>,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pomeni</a:t>
            </a:r>
            <a:r>
              <a:rPr lang="en-US" dirty="0"/>
              <a:t> “</a:t>
            </a:r>
            <a:r>
              <a:rPr lang="en-US" dirty="0" err="1"/>
              <a:t>huda</a:t>
            </a:r>
            <a:r>
              <a:rPr lang="en-US" dirty="0"/>
              <a:t> </a:t>
            </a:r>
            <a:r>
              <a:rPr lang="en-US" dirty="0" err="1"/>
              <a:t>malomarnost</a:t>
            </a:r>
            <a:r>
              <a:rPr lang="en-US" dirty="0"/>
              <a:t>” </a:t>
            </a:r>
            <a:r>
              <a:rPr lang="en-US" dirty="0" err="1"/>
              <a:t>potrošnika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plačilih</a:t>
            </a:r>
            <a:r>
              <a:rPr lang="en-US" dirty="0"/>
              <a:t>. </a:t>
            </a:r>
            <a:endParaRPr lang="sl-S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870DCD-4B6F-8042-5433-050A4BC2C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4" t="11634" r="16138" b="63415"/>
          <a:stretch/>
        </p:blipFill>
        <p:spPr>
          <a:xfrm>
            <a:off x="954362" y="1141821"/>
            <a:ext cx="1026638" cy="1283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EBC87-7929-7CFE-2E35-6C75440E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8" t="11634" r="29032" b="63415"/>
          <a:stretch/>
        </p:blipFill>
        <p:spPr>
          <a:xfrm>
            <a:off x="3963621" y="1020770"/>
            <a:ext cx="1216758" cy="1470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10D493-A27C-CE7A-A19B-5325F8F0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4" t="13097" r="56483" b="64579"/>
          <a:stretch/>
        </p:blipFill>
        <p:spPr>
          <a:xfrm>
            <a:off x="6973085" y="1281978"/>
            <a:ext cx="1320666" cy="1148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8F2EDA-41CE-3140-2A2D-01BBDFEAD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64" y="5294303"/>
            <a:ext cx="1738536" cy="10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950BA-BD9E-65D6-043B-65863A8D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83468"/>
            <a:ext cx="3682752" cy="515384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000" b="0" dirty="0"/>
              <a:t>Ko je </a:t>
            </a:r>
            <a:r>
              <a:rPr lang="sl-SI" sz="2000" dirty="0"/>
              <a:t>prizadetih vedno več potrošnikov</a:t>
            </a:r>
            <a:r>
              <a:rPr lang="sl-SI" sz="2000" b="0" dirty="0"/>
              <a:t>, se povečuje skrb, da bodo digitalne plačilne storitve</a:t>
            </a:r>
            <a:r>
              <a:rPr lang="en-US" sz="2000" b="0" dirty="0"/>
              <a:t> -</a:t>
            </a:r>
            <a:r>
              <a:rPr lang="sl-SI" sz="2000" b="0" dirty="0"/>
              <a:t> spletno bančništvo, bančne aplikacije, kreditne kartice in celo prihodnji digitalni evro</a:t>
            </a:r>
            <a:r>
              <a:rPr lang="en-US" sz="2000" b="0" dirty="0"/>
              <a:t> - </a:t>
            </a:r>
            <a:r>
              <a:rPr lang="en-US" sz="2000" b="0" dirty="0" err="1"/>
              <a:t>razumljeni</a:t>
            </a:r>
            <a:r>
              <a:rPr lang="sl-SI" sz="2000" b="0" dirty="0"/>
              <a:t> kot </a:t>
            </a:r>
            <a:r>
              <a:rPr lang="sl-SI" sz="2000" dirty="0"/>
              <a:t>ne</a:t>
            </a:r>
            <a:r>
              <a:rPr lang="en-US" sz="2000" dirty="0"/>
              <a:t>-</a:t>
            </a:r>
            <a:r>
              <a:rPr lang="sl-SI" sz="2000" dirty="0"/>
              <a:t>varne</a:t>
            </a:r>
            <a:r>
              <a:rPr lang="en-US" sz="2000" dirty="0"/>
              <a:t> </a:t>
            </a:r>
            <a:r>
              <a:rPr lang="en-US" sz="2000" dirty="0" err="1"/>
              <a:t>storitve</a:t>
            </a:r>
            <a:r>
              <a:rPr lang="sl-SI" sz="2000" b="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000" b="0" dirty="0"/>
              <a:t>Povečanje nezaupanja v digitalne finančne rešitve</a:t>
            </a:r>
            <a:r>
              <a:rPr lang="en-US" sz="2000" b="0" dirty="0"/>
              <a:t> pa </a:t>
            </a:r>
            <a:r>
              <a:rPr lang="en-US" sz="2000" b="0" dirty="0" err="1"/>
              <a:t>pomeni</a:t>
            </a:r>
            <a:r>
              <a:rPr lang="en-US" sz="2000" b="0" dirty="0"/>
              <a:t>:</a:t>
            </a:r>
            <a:endParaRPr lang="sl-SI" sz="20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800" dirty="0"/>
              <a:t>Oviranje prehoda na bolj digitalizirano </a:t>
            </a:r>
            <a:r>
              <a:rPr lang="en-US" sz="1800" dirty="0" err="1"/>
              <a:t>slovensko</a:t>
            </a:r>
            <a:r>
              <a:rPr lang="en-US" sz="1800" dirty="0"/>
              <a:t> in </a:t>
            </a:r>
            <a:r>
              <a:rPr lang="sl-SI" sz="1800" dirty="0"/>
              <a:t>evropsko gospodarstvo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Višje</a:t>
            </a:r>
            <a:r>
              <a:rPr lang="en-US" sz="1800" dirty="0"/>
              <a:t> </a:t>
            </a:r>
            <a:r>
              <a:rPr lang="en-US" sz="1800" dirty="0" err="1"/>
              <a:t>stroške</a:t>
            </a:r>
            <a:r>
              <a:rPr lang="en-US" sz="1800" dirty="0"/>
              <a:t> </a:t>
            </a:r>
            <a:r>
              <a:rPr lang="en-US" sz="1800" dirty="0" err="1"/>
              <a:t>celotne</a:t>
            </a:r>
            <a:r>
              <a:rPr lang="en-US" sz="1800" dirty="0"/>
              <a:t> </a:t>
            </a:r>
            <a:r>
              <a:rPr lang="en-US" sz="1800" dirty="0" err="1"/>
              <a:t>ekonomije</a:t>
            </a:r>
            <a:r>
              <a:rPr lang="en-US" sz="1800" dirty="0"/>
              <a:t> </a:t>
            </a:r>
            <a:endParaRPr lang="sl-SI" sz="1800" dirty="0"/>
          </a:p>
          <a:p>
            <a:endParaRPr lang="en-SI" b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8320B-746E-5293-2304-EEAF6D7FD89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4726"/>
            <a:ext cx="4552790" cy="3068547"/>
          </a:xfrm>
          <a:prstGeom prst="rect">
            <a:avLst/>
          </a:prstGeom>
        </p:spPr>
      </p:pic>
      <p:sp>
        <p:nvSpPr>
          <p:cNvPr id="18" name="živeti pametno">
            <a:extLst>
              <a:ext uri="{FF2B5EF4-FFF2-40B4-BE49-F238E27FC236}">
                <a16:creationId xmlns:a16="http://schemas.microsoft.com/office/drawing/2014/main" id="{557C1EFD-21A8-8FEC-831C-4D985CDF4EA6}"/>
              </a:ext>
            </a:extLst>
          </p:cNvPr>
          <p:cNvSpPr txBox="1">
            <a:spLocks/>
          </p:cNvSpPr>
          <p:nvPr/>
        </p:nvSpPr>
        <p:spPr>
          <a:xfrm>
            <a:off x="457200" y="14534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Kaj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pa, </a:t>
            </a:r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če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ne </a:t>
            </a:r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naredimo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nič</a:t>
            </a:r>
            <a:r>
              <a:rPr lang="en-US" sz="32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Koshi" pitchFamily="2" charset="77"/>
              </a:rPr>
              <a:t>?</a:t>
            </a:r>
            <a:endParaRPr lang="sl-SI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ma Kosh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462674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401</Words>
  <Application>Microsoft Office PowerPoint</Application>
  <PresentationFormat>On-screen Show (4:3)</PresentationFormat>
  <Paragraphs>44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Cambria</vt:lpstr>
      <vt:lpstr>Tahoma</vt:lpstr>
      <vt:lpstr>Times New Roman</vt:lpstr>
      <vt:lpstr>Wingdings</vt:lpstr>
      <vt:lpstr>1_Blank Presentation</vt:lpstr>
      <vt:lpstr>2_Blank Presentation</vt:lpstr>
      <vt:lpstr>Vloga in aktivnosti Zveze potrošnikov na področju ozaveščanja potrošnikov glede spletnih prevar  Tanja Piškur Vodja finančnih storitev 22. oktober 2024</vt:lpstr>
      <vt:lpstr>Vedno več prevar… Z vedno hujšimi posledicami</vt:lpstr>
      <vt:lpstr>PowerPoint Presentation</vt:lpstr>
      <vt:lpstr>PowerPoint Presentation</vt:lpstr>
      <vt:lpstr>PowerPoint Presentation</vt:lpstr>
      <vt:lpstr>Priložnosti za izboljšave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Zveza potrošnikov Slovenije</dc:creator>
  <cp:lastModifiedBy>Aleksandra Zibrat</cp:lastModifiedBy>
  <cp:revision>182</cp:revision>
  <cp:lastPrinted>2015-02-09T12:32:51Z</cp:lastPrinted>
  <dcterms:created xsi:type="dcterms:W3CDTF">2001-11-08T14:33:17Z</dcterms:created>
  <dcterms:modified xsi:type="dcterms:W3CDTF">2024-10-21T13:18:17Z</dcterms:modified>
</cp:coreProperties>
</file>